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98" r:id="rId3"/>
    <p:sldId id="315" r:id="rId4"/>
    <p:sldId id="316" r:id="rId5"/>
    <p:sldId id="317" r:id="rId6"/>
    <p:sldId id="304" r:id="rId7"/>
    <p:sldId id="318" r:id="rId8"/>
    <p:sldId id="320" r:id="rId9"/>
    <p:sldId id="321" r:id="rId10"/>
    <p:sldId id="330" r:id="rId11"/>
    <p:sldId id="324" r:id="rId12"/>
    <p:sldId id="326" r:id="rId13"/>
    <p:sldId id="337" r:id="rId14"/>
    <p:sldId id="339" r:id="rId15"/>
    <p:sldId id="327" r:id="rId16"/>
    <p:sldId id="328" r:id="rId17"/>
    <p:sldId id="333" r:id="rId18"/>
    <p:sldId id="334" r:id="rId19"/>
    <p:sldId id="335" r:id="rId20"/>
    <p:sldId id="329" r:id="rId21"/>
    <p:sldId id="338" r:id="rId22"/>
    <p:sldId id="336" r:id="rId23"/>
    <p:sldId id="31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tya" initials="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615" autoAdjust="0"/>
    <p:restoredTop sz="99642" autoAdjust="0"/>
  </p:normalViewPr>
  <p:slideViewPr>
    <p:cSldViewPr>
      <p:cViewPr>
        <p:scale>
          <a:sx n="80" d="100"/>
          <a:sy n="80" d="100"/>
        </p:scale>
        <p:origin x="-1378" y="-38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B5994-7CA7-4367-899B-63E8E828BA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71ECF-8D64-4A0C-8EAA-485FB21B1F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9699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71ECF-8D64-4A0C-8EAA-485FB21B1FC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AF7E7-3B8B-4E4A-B84B-C933FAC64B07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DC3ED-28DC-4D7E-9FBA-FA19A4DC652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fade-frame-7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7404" y="0"/>
            <a:ext cx="9181404" cy="6858000"/>
          </a:xfrm>
          <a:prstGeom prst="rect">
            <a:avLst/>
          </a:prstGeom>
          <a:noFill/>
        </p:spPr>
      </p:pic>
      <p:pic>
        <p:nvPicPr>
          <p:cNvPr id="10" name="Picture 2" descr="http://freedesignfile.com/upload/2014/05/Green-leaves-wave-creative-background-vector.jp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332656"/>
            <a:ext cx="8424936" cy="623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115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23928" y="980728"/>
            <a:ext cx="4762500" cy="42672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AF7E7-3B8B-4E4A-B84B-C933FAC64B07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DC3ED-28DC-4D7E-9FBA-FA19A4DC652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2" descr="fade-frame-7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81404" cy="6858000"/>
          </a:xfrm>
          <a:prstGeom prst="rect">
            <a:avLst/>
          </a:prstGeom>
          <a:noFill/>
        </p:spPr>
      </p:pic>
      <p:pic>
        <p:nvPicPr>
          <p:cNvPr id="7" name="Picture 2" descr="http://freedesignfile.com/upload/2014/05/Green-leaves-wave-creative-background-vector.jp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32656"/>
            <a:ext cx="8352928" cy="623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http://li-web.ru/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71600" y="3573016"/>
            <a:ext cx="1080120" cy="710719"/>
          </a:xfrm>
          <a:prstGeom prst="rect">
            <a:avLst/>
          </a:prstGeom>
          <a:noFill/>
        </p:spPr>
      </p:pic>
      <p:pic>
        <p:nvPicPr>
          <p:cNvPr id="12" name="Picture 2" descr="9.png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771800" y="4221088"/>
            <a:ext cx="1224136" cy="1224136"/>
          </a:xfrm>
          <a:prstGeom prst="rect">
            <a:avLst/>
          </a:prstGeom>
          <a:noFill/>
        </p:spPr>
      </p:pic>
      <p:pic>
        <p:nvPicPr>
          <p:cNvPr id="11" name="Picture 2" descr="http://img-fotki.yandex.ru/get/6507/20573769.d/0_82749_1b642d8e_M.jp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699792" y="5085184"/>
            <a:ext cx="1705372" cy="85268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AF7E7-3B8B-4E4A-B84B-C933FAC64B07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DC3ED-28DC-4D7E-9FBA-FA19A4DC652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fade-frame-7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81404" cy="6858000"/>
          </a:xfrm>
          <a:prstGeom prst="rect">
            <a:avLst/>
          </a:prstGeom>
          <a:noFill/>
        </p:spPr>
      </p:pic>
      <p:pic>
        <p:nvPicPr>
          <p:cNvPr id="5" name="Picture 2" descr="http://freedesignfile.com/upload/2014/05/Green-leaves-wave-creative-background-vector.jp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 rot="16200000">
            <a:off x="-1152634" y="1808818"/>
            <a:ext cx="6336704" cy="3240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9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35696" y="3933056"/>
            <a:ext cx="1224136" cy="1224136"/>
          </a:xfrm>
          <a:prstGeom prst="rect">
            <a:avLst/>
          </a:prstGeom>
          <a:noFill/>
        </p:spPr>
      </p:pic>
      <p:pic>
        <p:nvPicPr>
          <p:cNvPr id="9" name="Picture 6" descr="http://li-web.ru/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547664" y="3356992"/>
            <a:ext cx="1080120" cy="710719"/>
          </a:xfrm>
          <a:prstGeom prst="rect">
            <a:avLst/>
          </a:prstGeom>
          <a:noFill/>
        </p:spPr>
      </p:pic>
      <p:pic>
        <p:nvPicPr>
          <p:cNvPr id="6146" name="Picture 2" descr="http://img-fotki.yandex.ru/get/6507/20573769.d/0_82749_1b642d8e_M.jp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547664" y="4869160"/>
            <a:ext cx="1705372" cy="85268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AF7E7-3B8B-4E4A-B84B-C933FAC64B07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DC3ED-28DC-4D7E-9FBA-FA19A4DC6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file:///C:\Users\Public\Music\Sample%20Music\&#1048;&#1043;&#1054;&#1056;&#1068;%20&#1050;&#1056;&#1059;&#1058;&#1054;&#1049;%20&#1084;&#1086;&#1083;&#1080;&#1090;&#1074;&#1072;%206c37f971b531.mp3" TargetMode="External"/><Relationship Id="rId7" Type="http://schemas.openxmlformats.org/officeDocument/2006/relationships/image" Target="../media/image9.png"/><Relationship Id="rId2" Type="http://schemas.openxmlformats.org/officeDocument/2006/relationships/audio" Target="file:///F:\&#1048;&#1043;&#1054;&#1056;&#1068;%20&#1050;&#1056;&#1059;&#1058;&#1054;&#1049;%20&#1084;&#1086;&#1083;&#1080;&#1090;&#1074;&#1072;%206c37f971b531.mp3" TargetMode="External"/><Relationship Id="rId1" Type="http://schemas.openxmlformats.org/officeDocument/2006/relationships/audio" Target="file:///D:\&#1052;&#1054;&#1025;%20&#1051;&#1048;&#1063;&#1053;&#1054;&#1045;\&#1084;&#1091;&#1079;&#1099;&#1082;&#1072;\&#1084;&#1091;&#1079;&#1099;&#1082;&#1072;\6c37f971b531.mp3" TargetMode="Externa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0"/>
            <a:ext cx="8176992" cy="151216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Georgia" pitchFamily="18" charset="0"/>
              </a:rPr>
              <a:t>Наш детский сад</a:t>
            </a:r>
            <a:endParaRPr lang="ru-RU" sz="40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229200"/>
            <a:ext cx="8209040" cy="1320552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Муниципальное автономное дошкольное образовательное учреждение детский сад № 12 посёлка Заречного  муниципального образования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Белореченский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район</a:t>
            </a:r>
          </a:p>
          <a:p>
            <a:endParaRPr lang="ru-RU" dirty="0"/>
          </a:p>
        </p:txBody>
      </p:sp>
      <p:pic>
        <p:nvPicPr>
          <p:cNvPr id="6" name="6c37f971b53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ИГОРЬ КРУТОЙ молитва 6c37f971b53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ИГОРЬ КРУТОЙ молитва 6c37f971b531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Рисунок 7" descr="C:\Users\User\Desktop\ГР 2\IMG-20191130-WA0000.jpg"/>
          <p:cNvPicPr/>
          <p:nvPr/>
        </p:nvPicPr>
        <p:blipFill>
          <a:blip r:embed="rId9" cstate="print"/>
          <a:srcRect t="23572" b="14249"/>
          <a:stretch>
            <a:fillRect/>
          </a:stretch>
        </p:blipFill>
        <p:spPr bwMode="auto">
          <a:xfrm>
            <a:off x="1187624" y="1412776"/>
            <a:ext cx="252028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numSld="999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numSld="999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НАШИ  КАЗАЧАТА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реализации задач регионального компонента педагогами МАДОУ ДС 12 разработана парциальная программа «Кубань моя - мой отчий дом!»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2016 года открыта и успешно  функционирует   группа казачьей направленности  «Казачата».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Благодаря заинтересованности родителей воспитанников этой группы появились атрибуты казачьего куреня прошлого века – кухонная  утварь, предметы быта ,альбомы с фотографиями, костюмы. Воспитатели группы  оформили всё в интерьер казачьей хаты, в которой проходят тематические встречи и ,конечно же,  свободная игровая деятельность детей  . В красивых казачьих костюмах, пошитых силами родителей, юные казачата  встречают своих старших наставников - казаков </a:t>
            </a:r>
            <a:r>
              <a:rPr lang="ru-RU" sz="2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Белореченского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казачьего сообщества и в беседах узнают много нового о жизни  и народных традициях казаков на Кубани, отмечают праздники.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katya\Desktop\для Кати и Лены\фото с казаками\SAM_58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653136"/>
            <a:ext cx="1709768" cy="1985537"/>
          </a:xfrm>
          <a:prstGeom prst="rect">
            <a:avLst/>
          </a:prstGeom>
          <a:noFill/>
        </p:spPr>
      </p:pic>
      <p:pic>
        <p:nvPicPr>
          <p:cNvPr id="1027" name="Picture 3" descr="C:\Users\katya\Desktop\для Кати и Лены\фото с казаками\SAM_57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25144"/>
            <a:ext cx="3468544" cy="1951056"/>
          </a:xfrm>
          <a:prstGeom prst="rect">
            <a:avLst/>
          </a:prstGeom>
          <a:noFill/>
        </p:spPr>
      </p:pic>
      <p:pic>
        <p:nvPicPr>
          <p:cNvPr id="6" name="Рисунок 5" descr="C:\Users\User\Desktop\ФОТО ПРЕЗЕНТАЦИЯ САД\фото гр 2\SAM_24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509120"/>
            <a:ext cx="266429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C:\Users\User\Desktop\ФОТО ПРЕЗЕНТАЦИЯ САД\фото гр 2\SAM_24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32656"/>
            <a:ext cx="388843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ФОТО ПРЕЗЕНТАЦИЯ САД\фото гр 2\SAM_24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77072"/>
            <a:ext cx="374441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ФОТО ПРЕЗЕНТАЦИЯ САД\фото гр 2\DSC0701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6"/>
            <a:ext cx="396044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katya\Desktop\гр2 фото\Казачья группа 31.10.16\IMG_20161028_1633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3789040"/>
            <a:ext cx="3596149" cy="2697112"/>
          </a:xfrm>
          <a:prstGeom prst="rect">
            <a:avLst/>
          </a:prstGeom>
          <a:noFill/>
        </p:spPr>
      </p:pic>
      <p:pic>
        <p:nvPicPr>
          <p:cNvPr id="1026" name="Picture 2" descr="C:\Users\User\Desktop\ПРАКТИЧЕСКИЙ МАТЕРИАЛ\ФОТО САД НОЯ ДЕК16\IMG_20161124_153425.jpg"/>
          <p:cNvPicPr>
            <a:picLocks noChangeAspect="1" noChangeArrowheads="1"/>
          </p:cNvPicPr>
          <p:nvPr/>
        </p:nvPicPr>
        <p:blipFill>
          <a:blip r:embed="rId6" cstate="print"/>
          <a:srcRect t="12217" b="18628"/>
          <a:stretch>
            <a:fillRect/>
          </a:stretch>
        </p:blipFill>
        <p:spPr bwMode="auto">
          <a:xfrm>
            <a:off x="3563888" y="2708920"/>
            <a:ext cx="2088232" cy="1925499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  МЫ   РОДОМ   ИЗ   ДЕТСТВА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2" name="Picture 6" descr="C:\Users\katya\Desktop\день здоровья 2016\SAM_19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908720"/>
            <a:ext cx="3479681" cy="2609761"/>
          </a:xfrm>
          <a:prstGeom prst="rect">
            <a:avLst/>
          </a:prstGeom>
          <a:noFill/>
        </p:spPr>
      </p:pic>
      <p:pic>
        <p:nvPicPr>
          <p:cNvPr id="9" name="Рисунок 8" descr="C:\Users\User\Desktop\ФОТО САД\БЛОКАДНЫЙ ХЛЕБ гр 3\20200124_080041.jpg"/>
          <p:cNvPicPr/>
          <p:nvPr/>
        </p:nvPicPr>
        <p:blipFill>
          <a:blip r:embed="rId3" cstate="print"/>
          <a:srcRect t="21808" b="11622"/>
          <a:stretch>
            <a:fillRect/>
          </a:stretch>
        </p:blipFill>
        <p:spPr bwMode="auto">
          <a:xfrm>
            <a:off x="3563888" y="1844824"/>
            <a:ext cx="24193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Desktop\ФОТО САД\ИЮЛЬ 2019\ESNB747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645024"/>
            <a:ext cx="36004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User\Desktop\ФОТО САД\ИЮЛЬ 2019\MVVD397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4581128"/>
            <a:ext cx="28803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User\Desktop\ФОТО ПРЕЗЕНТАЦИЯ САД\ГР.№3\20190610_095704.jpg"/>
          <p:cNvPicPr/>
          <p:nvPr/>
        </p:nvPicPr>
        <p:blipFill>
          <a:blip r:embed="rId6" cstate="print"/>
          <a:srcRect l="23031" r="24634"/>
          <a:stretch>
            <a:fillRect/>
          </a:stretch>
        </p:blipFill>
        <p:spPr bwMode="auto">
          <a:xfrm>
            <a:off x="251520" y="764704"/>
            <a:ext cx="3108923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Desktop\ФОТО ПРЕЗЕНТАЦИЯ САД\ГРУППА №5\коллаж газеты картинк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AppData\Local\Microsoft\Windows\Temporary Internet Files\Content.Word\20200124_111226.jpg"/>
          <p:cNvPicPr/>
          <p:nvPr/>
        </p:nvPicPr>
        <p:blipFill>
          <a:blip r:embed="rId2" cstate="print"/>
          <a:srcRect t="22109" b="15873"/>
          <a:stretch>
            <a:fillRect/>
          </a:stretch>
        </p:blipFill>
        <p:spPr bwMode="auto">
          <a:xfrm>
            <a:off x="323528" y="404664"/>
            <a:ext cx="407670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AppData\Local\Microsoft\Windows\Temporary Internet Files\Content.Word\20200124_080602.jpg"/>
          <p:cNvPicPr/>
          <p:nvPr/>
        </p:nvPicPr>
        <p:blipFill>
          <a:blip r:embed="rId3" cstate="print"/>
          <a:srcRect t="23283" b="21781"/>
          <a:stretch>
            <a:fillRect/>
          </a:stretch>
        </p:blipFill>
        <p:spPr bwMode="auto">
          <a:xfrm>
            <a:off x="4932040" y="260648"/>
            <a:ext cx="331236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ФОТО ПРЕЗЕНТАЦИЯ САД\ГР.№3\20200225_164817_002.jpg"/>
          <p:cNvPicPr/>
          <p:nvPr/>
        </p:nvPicPr>
        <p:blipFill>
          <a:blip r:embed="rId4" cstate="print"/>
          <a:srcRect l="10904" r="15013"/>
          <a:stretch>
            <a:fillRect/>
          </a:stretch>
        </p:blipFill>
        <p:spPr bwMode="auto">
          <a:xfrm>
            <a:off x="4572000" y="4149080"/>
            <a:ext cx="331236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ГР 2\IMG-20190426-WA0022.jpg"/>
          <p:cNvPicPr/>
          <p:nvPr/>
        </p:nvPicPr>
        <p:blipFill>
          <a:blip r:embed="rId5" cstate="print"/>
          <a:srcRect t="8262" r="20438" b="3419"/>
          <a:stretch>
            <a:fillRect/>
          </a:stretch>
        </p:blipFill>
        <p:spPr bwMode="auto">
          <a:xfrm>
            <a:off x="179512" y="4941168"/>
            <a:ext cx="331236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МАТЕРИАЛЬНО-ТЕХНИЧЕСКАЯ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БАЗА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ходе реализации решения задач  ФГОС ДО стало возможным дополнительное оснащение материально-технической базу МАДОУ ДС 12 : игровое оборудование для создания  предметно - пространственной среды  - развивающее оборудование: детские планшеты, интерактивный стол, планшеты для экспериментирования с </a:t>
            </a:r>
            <a:r>
              <a:rPr lang="ru-RU" sz="15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кинетичеким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песком, микроскопы, современные игры-эксперименты для организации познавательно-исследовательской деятельности детей, </a:t>
            </a:r>
            <a:r>
              <a:rPr lang="ru-RU" sz="15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мультимедийное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оборудование.</a:t>
            </a:r>
            <a:b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Оборудование для групповых ячеек- мебель- </a:t>
            </a:r>
            <a:r>
              <a:rPr lang="ru-RU" sz="15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трансформер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Современное  технологическое оборудование для пищеблока, прачечной. Оснащение  современным игровым оборудованием прогулочных площадок и веранд.</a:t>
            </a:r>
            <a:b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katya\Desktop\для Кати и Лены\SAM_26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437112"/>
            <a:ext cx="2928958" cy="2108151"/>
          </a:xfrm>
          <a:prstGeom prst="rect">
            <a:avLst/>
          </a:prstGeom>
          <a:noFill/>
        </p:spPr>
      </p:pic>
      <p:pic>
        <p:nvPicPr>
          <p:cNvPr id="2051" name="Picture 3" descr="C:\Users\katya\Desktop\для Кати и Лены\SAM_19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3929066"/>
            <a:ext cx="3320918" cy="1833626"/>
          </a:xfrm>
          <a:prstGeom prst="rect">
            <a:avLst/>
          </a:prstGeom>
          <a:noFill/>
        </p:spPr>
      </p:pic>
      <p:pic>
        <p:nvPicPr>
          <p:cNvPr id="2052" name="Picture 4" descr="C:\Users\katya\Desktop\для Кати и Лены\SAM_19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4000504"/>
            <a:ext cx="2322590" cy="1306457"/>
          </a:xfrm>
          <a:prstGeom prst="rect">
            <a:avLst/>
          </a:prstGeom>
          <a:noFill/>
        </p:spPr>
      </p:pic>
      <p:pic>
        <p:nvPicPr>
          <p:cNvPr id="2053" name="Picture 5" descr="C:\Users\katya\Desktop\гр2 фото\SAM_24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7202">
            <a:off x="6673680" y="330736"/>
            <a:ext cx="2000264" cy="1357322"/>
          </a:xfrm>
          <a:prstGeom prst="rect">
            <a:avLst/>
          </a:prstGeom>
          <a:noFill/>
        </p:spPr>
      </p:pic>
      <p:pic>
        <p:nvPicPr>
          <p:cNvPr id="2054" name="Picture 6" descr="C:\Users\katya\Desktop\ФИЛЬМ\SDC14297.JPG"/>
          <p:cNvPicPr>
            <a:picLocks noChangeAspect="1" noChangeArrowheads="1"/>
          </p:cNvPicPr>
          <p:nvPr/>
        </p:nvPicPr>
        <p:blipFill>
          <a:blip r:embed="rId6" cstate="print"/>
          <a:srcRect b="16420"/>
          <a:stretch>
            <a:fillRect/>
          </a:stretch>
        </p:blipFill>
        <p:spPr bwMode="auto">
          <a:xfrm rot="21199474">
            <a:off x="2918624" y="5527582"/>
            <a:ext cx="2427174" cy="1193390"/>
          </a:xfrm>
          <a:prstGeom prst="rect">
            <a:avLst/>
          </a:prstGeom>
          <a:noFill/>
        </p:spPr>
      </p:pic>
      <p:pic>
        <p:nvPicPr>
          <p:cNvPr id="8" name="Рисунок 7" descr="C:\Users\User\Desktop\ФОТО ПРЕЗЕНТАЦИЯ САД\ГРУППА №5\IMG_070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5561856"/>
            <a:ext cx="208823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КАДРОВОЕ    ОБЕСПЕЧЕНИЕ</a:t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МАДОУ ДС 12  работает 15 специалистов:  заведующий– высшее профессиональное образование , 1- старший воспитатель, 1-музыкальныйруководитель, 1- инструктор по физической культуре, 12 – воспитателей. 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Из них 9  педагогов имеют высшее педагогическое образование, 5 педагогов – среднее специальное дошкольное образование. 4 педагога аттестованы на  1 квалификационную категорию.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Педагоги регулярно проходят курсы  повышения квалификации. Повышая свой профессиональный уровень педагоги МАДОУ ДС 12  принимают активное участие во Всероссийских, региональных, муниципальных   конкурсах. Заслуженно становятся призерами и победителями олимпиад и смотров -  конкурсов.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AppData\Local\Microsoft\Windows\Temporary Internet Files\Content.Word\20150216_103550.jpg"/>
          <p:cNvPicPr/>
          <p:nvPr/>
        </p:nvPicPr>
        <p:blipFill>
          <a:blip r:embed="rId2" cstate="print"/>
          <a:srcRect t="8602" b="6720"/>
          <a:stretch>
            <a:fillRect/>
          </a:stretch>
        </p:blipFill>
        <p:spPr bwMode="auto">
          <a:xfrm>
            <a:off x="467544" y="548680"/>
            <a:ext cx="259228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ФОТО САД\ФОТО 2019\IMG_20190830_1458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32656"/>
            <a:ext cx="439248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ФОТО ПРЕЗЕНТАЦИЯ САД\Группа5\IMG-20181128-WA00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645024"/>
            <a:ext cx="208823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AppData\Local\Microsoft\Windows\Temporary Internet Files\Content.Word\IMG_20190912_182245.jpg"/>
          <p:cNvPicPr/>
          <p:nvPr/>
        </p:nvPicPr>
        <p:blipFill>
          <a:blip r:embed="rId5" cstate="print"/>
          <a:srcRect t="31988"/>
          <a:stretch>
            <a:fillRect/>
          </a:stretch>
        </p:blipFill>
        <p:spPr bwMode="auto">
          <a:xfrm>
            <a:off x="6012160" y="3861048"/>
            <a:ext cx="2952328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AppData\Local\Microsoft\Windows\Temporary Internet Files\Content.Word\IMG_20191025_142548.jpg"/>
          <p:cNvPicPr/>
          <p:nvPr/>
        </p:nvPicPr>
        <p:blipFill>
          <a:blip r:embed="rId6" cstate="print"/>
          <a:srcRect t="36199" b="7879"/>
          <a:stretch>
            <a:fillRect/>
          </a:stretch>
        </p:blipFill>
        <p:spPr bwMode="auto">
          <a:xfrm>
            <a:off x="323528" y="4005064"/>
            <a:ext cx="288032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ФОТО ПРЕЗЕНТАЦИЯ САД\ГРУППА №5\IMG_98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8352928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ФОТО ПРЕЗЕНТАЦИЯ САД\ГРУППА №5\WVSC51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331236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ФОТО ПРЕЗЕНТАЦИЯ САД\ГРУППА №5\XPRJ01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32656"/>
            <a:ext cx="489654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ФОТО ПРЕЗЕНТАЦИЯ САД\ГРУППА №5\РАДУГА НА КРЫЛЬЯХ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437112"/>
            <a:ext cx="266429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ФОТО ПРЕЗЕНТАЦИЯ САД\ГРУППА №5\IMG_698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4005064"/>
            <a:ext cx="280831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ФОТО ПРЕЗЕНТАЦИЯ САД\ГРУППА №5\IMG_544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5445224"/>
            <a:ext cx="151216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ГР 5\IMG-20191115-WA004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4077072"/>
            <a:ext cx="194421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User\Desktop\ФОТО ПРЕЗЕНТАЦИЯ САД\IMG-20200313-WA0015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849694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5825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             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УДИВИТЕЛЬНЫЙ МИР ДЕТСТВА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3" descr="J:\НОВОЕ\ДЛЯ ОФОРМЛЕНИЯ\Картиники\пнг разобрать\0_5161a_d3c80f95_L.png"/>
          <p:cNvPicPr>
            <a:picLocks noChangeAspect="1" noChangeArrowheads="1"/>
          </p:cNvPicPr>
          <p:nvPr/>
        </p:nvPicPr>
        <p:blipFill>
          <a:blip r:embed="rId3" cstate="print"/>
          <a:srcRect t="8923" b="7792"/>
          <a:stretch>
            <a:fillRect/>
          </a:stretch>
        </p:blipFill>
        <p:spPr bwMode="auto">
          <a:xfrm rot="608465">
            <a:off x="5802350" y="4686901"/>
            <a:ext cx="2714644" cy="1947322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>
            <a:normAutofit fontScale="90000"/>
          </a:bodyPr>
          <a:lstStyle/>
          <a:p>
            <a:pPr algn="l"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РЕСУРСЫ    РАЗВИТИЯ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Исходя из современной потребности в дополнительном </a:t>
            </a:r>
            <a:r>
              <a:rPr lang="ru-RU" sz="270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образовании </a:t>
            </a:r>
            <a:r>
              <a:rPr lang="ru-RU" sz="270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воспитанников 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нашем МАДОУ С 12 организованна кружковая работа  в следующих направлениях: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7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Мастерилочк</a:t>
            </a:r>
            <a:r>
              <a:rPr lang="ru-RU" sz="27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- художественно-эстетическое развитие дошкольников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«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Весёлый язычок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– коррекция  речевого развития  дошкольников  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«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 Мастеров 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- кружок конструирования 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«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Юный Шахматист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-познавательное развитие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В марте 2020 года на базе МАДОУ ДС 12  стартовала инновационная   площадка по правилам дорожного движения  с целью оказания практической педагогической помощи и поддержки родителям , также  с целью формирования у дошкольников умений и навыков безопасного поведения в окружающей  дорожно-транспортной среде. 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в МАДОУ ДС 12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User\Desktop\ФОТО ПРЕЗЕНТАЦИЯ САД\ГР.№3\20200218_160544.jpg"/>
          <p:cNvPicPr/>
          <p:nvPr/>
        </p:nvPicPr>
        <p:blipFill>
          <a:blip r:embed="rId2" cstate="print"/>
          <a:srcRect r="37140"/>
          <a:stretch>
            <a:fillRect/>
          </a:stretch>
        </p:blipFill>
        <p:spPr bwMode="auto">
          <a:xfrm>
            <a:off x="179512" y="1052736"/>
            <a:ext cx="327585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ФОТО ПРЕЗЕНТАЦИЯ САД\ГР.№3\20200227_152811.jpg"/>
          <p:cNvPicPr/>
          <p:nvPr/>
        </p:nvPicPr>
        <p:blipFill>
          <a:blip r:embed="rId3" cstate="print"/>
          <a:srcRect l="11706" r="21106"/>
          <a:stretch>
            <a:fillRect/>
          </a:stretch>
        </p:blipFill>
        <p:spPr bwMode="auto">
          <a:xfrm>
            <a:off x="323528" y="3573016"/>
            <a:ext cx="39909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124744"/>
            <a:ext cx="297633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C:\Users\User\Desktop\ФОТО ПРЕЗЕНТАЦИЯ САД\кружок гр№3\20200310_162450.jpg"/>
          <p:cNvPicPr/>
          <p:nvPr/>
        </p:nvPicPr>
        <p:blipFill>
          <a:blip r:embed="rId5" cstate="print"/>
          <a:srcRect l="18441" r="25596"/>
          <a:stretch>
            <a:fillRect/>
          </a:stretch>
        </p:blipFill>
        <p:spPr bwMode="auto">
          <a:xfrm>
            <a:off x="5004048" y="3645024"/>
            <a:ext cx="33242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ФОТО ПРЕЗЕНТАЦИЯ САД\IMG_20200312_16124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1124744"/>
            <a:ext cx="2228850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ФОТО ПРЕЗЕНТАЦИЯ САД\ГРУППА №5\IMG_804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2780928"/>
            <a:ext cx="158417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ФОТО ПРЕЗЕНТАЦИЯ САД\ГР.№3\20190328_12584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653136"/>
            <a:ext cx="3818266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ФОТО ПРЕЗЕНТАЦИЯ САД\ГР.№3\20190919_110300.jpg"/>
          <p:cNvPicPr/>
          <p:nvPr/>
        </p:nvPicPr>
        <p:blipFill>
          <a:blip r:embed="rId3" cstate="print"/>
          <a:srcRect l="12186" r="12660"/>
          <a:stretch>
            <a:fillRect/>
          </a:stretch>
        </p:blipFill>
        <p:spPr bwMode="auto">
          <a:xfrm>
            <a:off x="4355976" y="3573016"/>
            <a:ext cx="4464496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ФОТО ПРЕЗЕНТАЦИЯ САД\ГР.№3\20191101_103347.jpg"/>
          <p:cNvPicPr/>
          <p:nvPr/>
        </p:nvPicPr>
        <p:blipFill>
          <a:blip r:embed="rId4" cstate="print"/>
          <a:srcRect l="5932" r="19022"/>
          <a:stretch>
            <a:fillRect/>
          </a:stretch>
        </p:blipFill>
        <p:spPr bwMode="auto">
          <a:xfrm>
            <a:off x="4427984" y="332656"/>
            <a:ext cx="445833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ФОТО ПРЕЗЕНТАЦИЯ САД\ГР.№3\20190521_120950.jpg"/>
          <p:cNvPicPr/>
          <p:nvPr/>
        </p:nvPicPr>
        <p:blipFill>
          <a:blip r:embed="rId5" cstate="print"/>
          <a:srcRect l="15875" t="12871" r="28482" b="7261"/>
          <a:stretch>
            <a:fillRect/>
          </a:stretch>
        </p:blipFill>
        <p:spPr bwMode="auto">
          <a:xfrm>
            <a:off x="683568" y="332656"/>
            <a:ext cx="33051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ФОТО ПРЕЗЕНТАЦИЯ САД\ГР.№3\20191114_162441.jpg"/>
          <p:cNvPicPr/>
          <p:nvPr/>
        </p:nvPicPr>
        <p:blipFill>
          <a:blip r:embed="rId6" cstate="print"/>
          <a:srcRect l="24532" r="17412"/>
          <a:stretch>
            <a:fillRect/>
          </a:stretch>
        </p:blipFill>
        <p:spPr bwMode="auto">
          <a:xfrm>
            <a:off x="251520" y="2708920"/>
            <a:ext cx="273630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Desktop\Картинки\детские картинки в презентацию\Рисунок 1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58287">
            <a:off x="7128920" y="2709936"/>
            <a:ext cx="1901825" cy="1155389"/>
          </a:xfrm>
          <a:prstGeom prst="rect">
            <a:avLst/>
          </a:prstGeom>
          <a:noFill/>
        </p:spPr>
      </p:pic>
      <p:pic>
        <p:nvPicPr>
          <p:cNvPr id="8" name="Рисунок 7" descr="C:\Users\User\Desktop\ФОТО ПРЕЗЕНТАЦИЯ САД\ГР.№3\IMG-20190610-WA004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383802">
            <a:off x="3030427" y="2919801"/>
            <a:ext cx="1885950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1214446"/>
          </a:xfr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  ЗА   ВНИМАНИЕ  !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 descr="C:\Users\katya\Desktop\ФОТО\2 мл.гр. сад 15 г\DSC013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79984"/>
            <a:ext cx="7992888" cy="5500482"/>
          </a:xfrm>
          <a:prstGeom prst="rect">
            <a:avLst/>
          </a:prstGeom>
          <a:noFill/>
        </p:spPr>
      </p:pic>
      <p:pic>
        <p:nvPicPr>
          <p:cNvPr id="4" name="Picture 22" descr="J:\НОВОЕ\ДЛЯ ОФОРМЛЕНИЯ\Картиники\пнг разобрать\0_5160e_7f0d85cb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013176"/>
            <a:ext cx="2000232" cy="170824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КРАТКАЯ 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ХАРАКТЕРИСТИКА УЧРЕЖДЕНИЯ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357299"/>
            <a:ext cx="800105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Организационно-правовая форма : муниципальное учреждение.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Тип: дошкольное образовательное учреждение.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Статус юридического лица: муниципальный.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Учредитель детского сада: муниципальное образование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Белореченский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Детский сад № 12 посёлка Заречного муниципального образования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Белореченский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 был построен по типовому проекту в 1953 году на 2 групповые ячейки, на 50 мест, в  1974  году здание было реконструировано и еще 1 группа открыла свои двери для 25 малышей.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2007 году в детском саду  ещё открылась одна группа –  раннего возраста.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2013 году ДОУ , благодаря программе «Строительство новых садов и пристроек»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появилась новая пристройка на 2 группы с современными кухонным и прачечным помещениями 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 20 13   году дошкольное учреждение получило статус автономного. В 2013 году образовательная деятельность автономного детского сада была  лицензирована с правом оказания дополнительных услуг для детей и родителей.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 современном этапе в МАДОУ ДС 12  функционирует 6 возрастных групп. Учреждение работает в режиме пятидневной рабочей недели 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  07.00  до 19.00. 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Picture 1" descr="C:\Users\katya\Desktop\детские картинки в презентацию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5375076"/>
            <a:ext cx="2005587" cy="1354322"/>
          </a:xfrm>
          <a:prstGeom prst="rect">
            <a:avLst/>
          </a:prstGeom>
          <a:noFill/>
        </p:spPr>
      </p:pic>
      <p:pic>
        <p:nvPicPr>
          <p:cNvPr id="5" name="Рисунок 4" descr="C:\Users\User\Desktop\Картинки\картинки Кубань\кубань 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052736"/>
            <a:ext cx="136815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789040"/>
            <a:ext cx="3659899" cy="2744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C:\Users\User\Desktop\ФОТО ПРЕЗЕНТАЦИЯ САД\ФОТО Бурляева гр 6\RSCN93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4541">
            <a:off x="225700" y="756488"/>
            <a:ext cx="2714421" cy="199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Desktop\ФОТО ПРЕЗЕНТАЦИЯ САД\Группа5\20190318_12132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657406">
            <a:off x="317385" y="3520480"/>
            <a:ext cx="3829725" cy="287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260648"/>
            <a:ext cx="5855296" cy="329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C:\Users\User\Desktop\ФОТО ПРЕЗЕНТАЦИЯ САД\ГРУППА №5\AGLS847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06990">
            <a:off x="3707904" y="5445224"/>
            <a:ext cx="144016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ФОТО ПРЕЗЕНТАЦИЯ САД\ГРУППА №5\IMG_694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635315">
            <a:off x="4052485" y="3553826"/>
            <a:ext cx="158417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32271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В  основе  организации образовательной деятельности  в нашем  дошкольном учреждении</a:t>
            </a:r>
            <a:b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лежит важнейший дидактический принцип ФГОС ДО  - правильное организованное  обучение ведет за собой развитие, результат которого – успешность воспитания и образования детей. «Закон об образовании» предоставил нам право выбора образовательной программы.  Наш детский сад строит свою работу на основе основной образовательной программы –образовательной программы дошкольного образования МАДОУ Д/С 12 разработанной рабочей группой педагогов МАДОУД/С 12  с учётом примерной общеобразовательной программы дошкольного образования </a:t>
            </a:r>
            <a:b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«От рождения до школы» под редакцией </a:t>
            </a:r>
            <a:r>
              <a:rPr lang="ru-RU" sz="1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Н.Е.Вераксы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Т.С. Комаровой, М.А.Васильевой.</a:t>
            </a:r>
            <a:b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В ходе реализации ФГОС ДО  мы стараемся повысить статус игры , как основного вида деятельности детей дошкольного возраста, включаем в процесс работы современные формы работы с детьми: используем  информационно-коммуникативные, игровые технологии,  современные </a:t>
            </a:r>
            <a:r>
              <a:rPr lang="ru-RU" sz="1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технологии, проектную деятельность, игровые, проблемно-обучающие ситуации .Работа построена в рамках интеграции 5 образовательных областей (т.е. соединение знаний из разных образовательных областей на равноправной основе, дополняя и обогащая друг друга при решении дидактических задач, особенностей темы недели, уровня подготовленности детей на данном этапе- от простого к сложному). Самое главное в нашей работе  – системно - </a:t>
            </a:r>
            <a:r>
              <a:rPr lang="ru-RU" sz="1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подход.</a:t>
            </a:r>
            <a:endParaRPr lang="ru-RU" sz="1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2386" cy="582594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ДОРОГОЙ ЗНАНИЙ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C:\Users\katya\Desktop\ФОТО\2 мл.гр. сад 15 г\2015-03-19 10.11.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789040"/>
            <a:ext cx="3746493" cy="2809870"/>
          </a:xfrm>
          <a:prstGeom prst="rect">
            <a:avLst/>
          </a:prstGeom>
          <a:noFill/>
        </p:spPr>
      </p:pic>
      <p:pic>
        <p:nvPicPr>
          <p:cNvPr id="8" name="Рисунок 7" descr="C:\Users\User\Desktop\ФОТО САД\АКЦИЯ МЫ ЗА ЗОЖ\IMG-20190130-WA00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105104">
            <a:off x="4737252" y="1495876"/>
            <a:ext cx="1152128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ФОТО САД\АКЦИЯ МЫ ЗА ЗОЖ\IMG-20190131-WA0031.jpg"/>
          <p:cNvPicPr/>
          <p:nvPr/>
        </p:nvPicPr>
        <p:blipFill>
          <a:blip r:embed="rId4" cstate="print"/>
          <a:srcRect l="4545" t="6667" r="8636"/>
          <a:stretch>
            <a:fillRect/>
          </a:stretch>
        </p:blipFill>
        <p:spPr bwMode="auto">
          <a:xfrm>
            <a:off x="5940152" y="764704"/>
            <a:ext cx="295232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Desktop\ФОТО ПРЕЗЕНТАЦИЯ САД\фото гр 2\SAM_361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429000"/>
            <a:ext cx="374441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User\Desktop\ФОТО ПРЕЗЕНТАЦИЯ САД\ГРУППА №5\NASO3002.JPG"/>
          <p:cNvPicPr/>
          <p:nvPr/>
        </p:nvPicPr>
        <p:blipFill>
          <a:blip r:embed="rId6" cstate="print"/>
          <a:srcRect l="11180" r="9938"/>
          <a:stretch>
            <a:fillRect/>
          </a:stretch>
        </p:blipFill>
        <p:spPr bwMode="auto">
          <a:xfrm>
            <a:off x="3707904" y="3212976"/>
            <a:ext cx="187220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User\Desktop\ГР 2\IMG-20190227-WA0036.jpg"/>
          <p:cNvPicPr/>
          <p:nvPr/>
        </p:nvPicPr>
        <p:blipFill>
          <a:blip r:embed="rId7" cstate="print"/>
          <a:srcRect l="7376" t="10684" r="19829"/>
          <a:stretch>
            <a:fillRect/>
          </a:stretch>
        </p:blipFill>
        <p:spPr bwMode="auto">
          <a:xfrm>
            <a:off x="3347864" y="5085184"/>
            <a:ext cx="1728192" cy="161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User\Desktop\ФОТО САД\для Кати и Лены\изучаем дорожное движение\SAM_4226.JPG"/>
          <p:cNvPicPr/>
          <p:nvPr/>
        </p:nvPicPr>
        <p:blipFill>
          <a:blip r:embed="rId8" cstate="print"/>
          <a:srcRect l="8819" t="10541"/>
          <a:stretch>
            <a:fillRect/>
          </a:stretch>
        </p:blipFill>
        <p:spPr bwMode="auto">
          <a:xfrm>
            <a:off x="323528" y="764704"/>
            <a:ext cx="403244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User\Desktop\ФОТО ПРЕЗЕНТАЦИЯ САД\фото гр 2\SAM_386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933056"/>
            <a:ext cx="381642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katya\Desktop\для Кати и Лены\я и мама - спортсмены\IMG_63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929066"/>
            <a:ext cx="4000528" cy="2667019"/>
          </a:xfrm>
          <a:prstGeom prst="rect">
            <a:avLst/>
          </a:prstGeom>
          <a:noFill/>
        </p:spPr>
      </p:pic>
      <p:pic>
        <p:nvPicPr>
          <p:cNvPr id="2053" name="Picture 5" descr="C:\Users\katya\Desktop\для Кати и Лены\в гостях у бабушки Дарьи\P10205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33642">
            <a:off x="4699588" y="218401"/>
            <a:ext cx="4281788" cy="3286148"/>
          </a:xfrm>
          <a:prstGeom prst="rect">
            <a:avLst/>
          </a:prstGeom>
          <a:noFill/>
        </p:spPr>
      </p:pic>
      <p:pic>
        <p:nvPicPr>
          <p:cNvPr id="8" name="Рисунок 7" descr="C:\Users\User\AppData\Local\Microsoft\Windows\Temporary Internet Files\Content.Word\IMG_104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35006">
            <a:off x="3184116" y="2557798"/>
            <a:ext cx="1703437" cy="2295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ФОТО ПРЕЗЕНТАЦИЯ САД\ГРУППА №5\IMG_264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16632"/>
            <a:ext cx="295232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Капля 17"/>
          <p:cNvSpPr/>
          <p:nvPr/>
        </p:nvSpPr>
        <p:spPr>
          <a:xfrm>
            <a:off x="3357554" y="4214818"/>
            <a:ext cx="2214578" cy="2643182"/>
          </a:xfrm>
          <a:prstGeom prst="teardrop">
            <a:avLst>
              <a:gd name="adj" fmla="val 70575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ПРОБЛЕМНОЕ ОБУЧЕНИЕ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апля 5"/>
          <p:cNvSpPr/>
          <p:nvPr/>
        </p:nvSpPr>
        <p:spPr>
          <a:xfrm rot="1463558">
            <a:off x="755016" y="1281880"/>
            <a:ext cx="2878573" cy="2202951"/>
          </a:xfrm>
          <a:prstGeom prst="teardrop">
            <a:avLst>
              <a:gd name="adj" fmla="val 6981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sz="1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858280" cy="6858000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Капля 3"/>
          <p:cNvSpPr/>
          <p:nvPr/>
        </p:nvSpPr>
        <p:spPr>
          <a:xfrm rot="3404182">
            <a:off x="1137806" y="3413823"/>
            <a:ext cx="2206584" cy="2887873"/>
          </a:xfrm>
          <a:prstGeom prst="teardrop">
            <a:avLst>
              <a:gd name="adj" fmla="val 68002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апля 6"/>
          <p:cNvSpPr/>
          <p:nvPr/>
        </p:nvSpPr>
        <p:spPr>
          <a:xfrm rot="3725484">
            <a:off x="5984324" y="915551"/>
            <a:ext cx="2205232" cy="2907037"/>
          </a:xfrm>
          <a:prstGeom prst="teardrop">
            <a:avLst>
              <a:gd name="adj" fmla="val 70890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апля 7"/>
          <p:cNvSpPr/>
          <p:nvPr/>
        </p:nvSpPr>
        <p:spPr>
          <a:xfrm rot="1513035">
            <a:off x="5410260" y="3711741"/>
            <a:ext cx="2830021" cy="2220599"/>
          </a:xfrm>
          <a:prstGeom prst="teardrop">
            <a:avLst>
              <a:gd name="adj" fmla="val 70878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10" name="Капля 9"/>
          <p:cNvSpPr/>
          <p:nvPr/>
        </p:nvSpPr>
        <p:spPr>
          <a:xfrm>
            <a:off x="3500430" y="285728"/>
            <a:ext cx="2286016" cy="2786034"/>
          </a:xfrm>
          <a:prstGeom prst="teardrop">
            <a:avLst>
              <a:gd name="adj" fmla="val 70575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ТЕХНОЛОГИЯ ГРУППОВОЙ СБОР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428860" y="2285992"/>
            <a:ext cx="4286280" cy="257176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СОВРЕМЕННЫЕ  ПЕДАГОГИЧЕСКИЕ ИННОВАЦИИ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3857628"/>
            <a:ext cx="163658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357290" y="4500570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ИГРОВЫЕ ТЕХНОЛОГИИ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7818" y="4714884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ЗДОРОВЬЕСБЕРЕГАЮЩИЕ ТЕХНОЛОГИИ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72132" y="1928802"/>
            <a:ext cx="28575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ИНФОРМАЦИОННО-КОММУНИКАТИВНЫЕ ТЕХНОЛОГИИ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0100" y="1785926"/>
            <a:ext cx="19288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ТЕХНОЛОГИЯ ПРОЕКТНОЙ ДЕЯТЕЛЬНОСТИ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User\Desktop\ФОТО ПРЕЗЕНТАЦИЯ САД\ГРУППА №5\IMG_72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933056"/>
            <a:ext cx="388843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ИГРАЯ, ПОЗНАЁМ    МИР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katya\Desktop\№3\№3 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15501">
            <a:off x="5033305" y="1010674"/>
            <a:ext cx="3429024" cy="2510672"/>
          </a:xfrm>
          <a:prstGeom prst="rect">
            <a:avLst/>
          </a:prstGeom>
          <a:noFill/>
        </p:spPr>
      </p:pic>
      <p:pic>
        <p:nvPicPr>
          <p:cNvPr id="3075" name="Picture 3" descr="C:\Users\katya\Desktop\гр2 фото\SAM_24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857628"/>
            <a:ext cx="3500462" cy="2497015"/>
          </a:xfrm>
          <a:prstGeom prst="rect">
            <a:avLst/>
          </a:prstGeom>
          <a:noFill/>
        </p:spPr>
      </p:pic>
      <p:pic>
        <p:nvPicPr>
          <p:cNvPr id="8" name="Рисунок 7" descr="C:\Users\User\Desktop\ФОТО ПРЕЗЕНТАЦИЯ САД\фото гр 2\2015-08-26 10.37.25.jpg"/>
          <p:cNvPicPr/>
          <p:nvPr/>
        </p:nvPicPr>
        <p:blipFill>
          <a:blip r:embed="rId5" cstate="print"/>
          <a:srcRect l="3683"/>
          <a:stretch>
            <a:fillRect/>
          </a:stretch>
        </p:blipFill>
        <p:spPr bwMode="auto">
          <a:xfrm>
            <a:off x="395536" y="836712"/>
            <a:ext cx="345638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AppData\Local\Microsoft\Windows\Temporary Internet Files\Content.Word\IMG_718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2420888"/>
            <a:ext cx="1688579" cy="2155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</TotalTime>
  <Words>237</Words>
  <Application>Microsoft Office PowerPoint</Application>
  <PresentationFormat>Экран (4:3)</PresentationFormat>
  <Paragraphs>38</Paragraphs>
  <Slides>23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Наш детский сад</vt:lpstr>
      <vt:lpstr>              УДИВИТЕЛЬНЫЙ МИР ДЕТСТВА</vt:lpstr>
      <vt:lpstr>КРАТКАЯ ХАРАКТЕРИСТИКА УЧРЕЖДЕНИЯ</vt:lpstr>
      <vt:lpstr>Слайд 4</vt:lpstr>
      <vt:lpstr>               В  основе  организации образовательной деятельности  в нашем  дошкольном учреждении лежит важнейший дидактический принцип ФГОС ДО  - правильное организованное  обучение ведет за собой развитие, результат которого – успешность воспитания и образования детей. «Закон об образовании» предоставил нам право выбора образовательной программы.  Наш детский сад строит свою работу на основе основной образовательной программы –образовательной программы дошкольного образования МАДОУ Д/С 12 разработанной рабочей группой педагогов МАДОУД/С 12  с учётом примерной общеобразовательной программы дошкольного образования  «От рождения до школы» под редакцией Н.Е.Вераксы, Т.С. Комаровой, М.А.Васильевой.              В ходе реализации ФГОС ДО  мы стараемся повысить статус игры , как основного вида деятельности детей дошкольного возраста, включаем в процесс работы современные формы работы с детьми: используем  информационно-коммуникативные, игровые технологии,  современные здоровьесберегающие технологии, проектную деятельность, игровые, проблемно-обучающие ситуации .Работа построена в рамках интеграции 5 образовательных областей (т.е. соединение знаний из разных образовательных областей на равноправной основе, дополняя и обогащая друг друга при решении дидактических задач, особенностей темы недели, уровня подготовленности детей на данном этапе- от простого к сложному). Самое главное в нашей работе  – системно - деятельностный подход.</vt:lpstr>
      <vt:lpstr>                                    ДОРОГОЙ ЗНАНИЙ </vt:lpstr>
      <vt:lpstr>Слайд 7</vt:lpstr>
      <vt:lpstr>  </vt:lpstr>
      <vt:lpstr>ИГРАЯ, ПОЗНАЁМ    МИР</vt:lpstr>
      <vt:lpstr>НАШИ  КАЗАЧАТА   Для реализации задач регионального компонента педагогами МАДОУ ДС 12 разработана парциальная программа «Кубань моя - мой отчий дом!» ; с 2016 года открыта и успешно  функционирует   группа казачьей направленности  «Казачата». Благодаря заинтересованности родителей воспитанников этой группы появились атрибуты казачьего куреня прошлого века – кухонная  утварь, предметы быта ,альбомы с фотографиями, костюмы. Воспитатели группы  оформили всё в интерьер казачьей хаты, в которой проходят тематические встречи и ,конечно же,  свободная игровая деятельность детей  . В красивых казачьих костюмах, пошитых силами родителей, юные казачата  встречают своих старших наставников - казаков Белореченского казачьего сообщества и в беседах узнают много нового о жизни  и народных традициях казаков на Кубани, отмечают праздники.      </vt:lpstr>
      <vt:lpstr>Слайд 11</vt:lpstr>
      <vt:lpstr>ВСЕ   МЫ   РОДОМ   ИЗ   ДЕТСТВА…</vt:lpstr>
      <vt:lpstr>Слайд 13</vt:lpstr>
      <vt:lpstr>Слайд 14</vt:lpstr>
      <vt:lpstr>МАТЕРИАЛЬНО-ТЕХНИЧЕСКАЯ                            БАЗА   В ходе реализации решения задач  ФГОС ДО стало возможным дополнительное оснащение материально-технической базу МАДОУ ДС 12 : игровое оборудование для создания  предметно - пространственной среды  - развивающее оборудование: детские планшеты, интерактивный стол, планшеты для экспериментирования с кинетичеким песком, микроскопы, современные игры-эксперименты для организации познавательно-исследовательской деятельности детей, мультимедийное оборудование.      Оборудование для групповых ячеек- мебель- трансформер.       Современное  технологическое оборудование для пищеблока, прачечной. Оснащение  современным игровым оборудованием прогулочных площадок и веранд.     </vt:lpstr>
      <vt:lpstr>  КАДРОВОЕ    ОБЕСПЕЧЕНИЕ         В МАДОУ ДС 12  работает 15 специалистов:  заведующий– высшее профессиональное образование , 1- старший воспитатель, 1-музыкальныйруководитель, 1- инструктор по физической культуре, 12 – воспитателей.           Из них 9  педагогов имеют высшее педагогическое образование, 5 педагогов – среднее специальное дошкольное образование. 4 педагога аттестованы на  1 квалификационную категорию.          Педагоги регулярно проходят курсы  повышения квалификации. Повышая свой профессиональный уровень педагоги МАДОУ ДС 12  принимают активное участие во Всероссийских, региональных, муниципальных   конкурсах. Заслуженно становятся призерами и победителями олимпиад и смотров -  конкурсов.   </vt:lpstr>
      <vt:lpstr>Слайд 17</vt:lpstr>
      <vt:lpstr>Слайд 18</vt:lpstr>
      <vt:lpstr>Слайд 19</vt:lpstr>
      <vt:lpstr>                                                                     РЕСУРСЫ    РАЗВИТИЯ          Исходя из современной потребности в дополнительном образовании воспитанников в нашем МАДОУ С 12 организованна кружковая работа  в следующих направлениях:     «Мастерилочка» - художественно-эстетическое развитие дошкольников      «Весёлый язычок» – коррекция  речевого развития  дошкольников        «Город Мастеров » - кружок конструирования       «Юный Шахматист» -познавательное развитие           В марте 2020 года на базе МАДОУ ДС 12  стартовала инновационная   площадка по правилам дорожного движения  с целью оказания практической педагогической помощи и поддержки родителям , также  с целью формирования у дошкольников умений и навыков безопасного поведения в окружающей  дорожно-транспортной среде.         </vt:lpstr>
      <vt:lpstr>Дополнительное образование в МАДОУ ДС 12</vt:lpstr>
      <vt:lpstr>Слайд 22</vt:lpstr>
      <vt:lpstr>СПАСИБО   ЗА   ВНИМАНИЕ  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USER</cp:lastModifiedBy>
  <cp:revision>199</cp:revision>
  <dcterms:created xsi:type="dcterms:W3CDTF">2014-08-12T18:36:10Z</dcterms:created>
  <dcterms:modified xsi:type="dcterms:W3CDTF">2020-03-13T11:49:02Z</dcterms:modified>
</cp:coreProperties>
</file>